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Amatic SC"/>
      <p:regular r:id="rId11"/>
      <p:bold r:id="rId12"/>
    </p:embeddedFont>
    <p:embeddedFont>
      <p:font typeface="Source Code Pr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maticSC-regular.fntdata"/><Relationship Id="rId10" Type="http://schemas.openxmlformats.org/officeDocument/2006/relationships/slide" Target="slides/slide5.xml"/><Relationship Id="rId13" Type="http://schemas.openxmlformats.org/officeDocument/2006/relationships/font" Target="fonts/SourceCodePro-regular.fntdata"/><Relationship Id="rId12" Type="http://schemas.openxmlformats.org/officeDocument/2006/relationships/font" Target="fonts/AmaticSC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SourceCodePro-italic.fntdata"/><Relationship Id="rId14" Type="http://schemas.openxmlformats.org/officeDocument/2006/relationships/font" Target="fonts/SourceCodePro-bold.fntdata"/><Relationship Id="rId16" Type="http://schemas.openxmlformats.org/officeDocument/2006/relationships/font" Target="fonts/SourceCodePr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13cea014cf1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13cea014cf1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3cea014cf1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3cea014cf1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3b5b215dd8_0_1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3b5b215dd8_0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3b5b215dd8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3b5b215dd8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137fa29b2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137fa29b2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hyperlink" Target="http://www.nysed.gov/common/nysed/files/programs/curriculum-instruction/nys-visual-arts-at-a-glance-final-8-2-2017-high-res-v2.pdf" TargetMode="External"/><Relationship Id="rId5" Type="http://schemas.openxmlformats.org/officeDocument/2006/relationships/hyperlink" Target="http://www.nysed.gov/common/nysed/files/programs/curriculum-instruction/nys-theater-at-a-glance-final-8-2-2017-high-res.pdf" TargetMode="External"/><Relationship Id="rId6" Type="http://schemas.openxmlformats.org/officeDocument/2006/relationships/hyperlink" Target="http://www.nysed.gov/common/nysed/files/programs/curriculum-instruction/nys-music-at-a-glance-final-8.2.2017-high-res-v2.pdf" TargetMode="External"/><Relationship Id="rId7" Type="http://schemas.openxmlformats.org/officeDocument/2006/relationships/hyperlink" Target="https://www.nationalartsstandards.org/sites/default/files/Guiding%20Principles%20for%20Inclusion.pdf" TargetMode="External"/><Relationship Id="rId8" Type="http://schemas.openxmlformats.org/officeDocument/2006/relationships/hyperlink" Target="https://www.weteachnyc.org/resources/collection/students-with-disabilities-online-resource-compendium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ocs.google.com/document/d/1iBwFAbZmJv6H9uE6O5cWGvgq30JDJfcb/edit?usp=share_link&amp;ouid=115064167552527883334&amp;rtpof=true&amp;sd=true" TargetMode="External"/><Relationship Id="rId4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Relationship Id="rId4" Type="http://schemas.openxmlformats.org/officeDocument/2006/relationships/hyperlink" Target="mailto:peljaiek@huntingtonarts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345300" y="2177850"/>
            <a:ext cx="8327700" cy="161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7500" lnSpcReduction="1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31194"/>
              <a:buFont typeface="Arial"/>
              <a:buNone/>
            </a:pPr>
            <a:r>
              <a:rPr b="1" lang="en" sz="3173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Long Island Grants for the Arts</a:t>
            </a:r>
            <a:endParaRPr b="1" sz="3173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9253"/>
              <a:buFont typeface="Arial"/>
              <a:buNone/>
            </a:pPr>
            <a:r>
              <a:t/>
            </a:r>
            <a:endParaRPr b="1" sz="201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36167"/>
              <a:buFont typeface="Arial"/>
              <a:buNone/>
            </a:pPr>
            <a:r>
              <a:rPr b="1" lang="en" sz="2737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Statewide Community Regrant 2024</a:t>
            </a:r>
            <a:endParaRPr b="1" sz="2737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9253"/>
              <a:buFont typeface="Arial"/>
              <a:buNone/>
            </a:pPr>
            <a:r>
              <a:t/>
            </a:r>
            <a:endParaRPr b="1" sz="201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33914"/>
              <a:buFont typeface="Arial"/>
              <a:buNone/>
            </a:pPr>
            <a:r>
              <a:rPr b="1" lang="en" sz="2919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INTEGRATING</a:t>
            </a:r>
            <a:r>
              <a:rPr b="1" lang="en" sz="2919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ARTS EDUCATION </a:t>
            </a:r>
            <a:endParaRPr b="1" sz="2919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9253"/>
              <a:buFont typeface="Arial"/>
              <a:buNone/>
            </a:pPr>
            <a:r>
              <a:t/>
            </a:r>
            <a:endParaRPr b="1" sz="201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38740"/>
              <a:buFont typeface="Arial"/>
              <a:buNone/>
            </a:pPr>
            <a:r>
              <a:rPr b="1" lang="en" sz="2555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Creative Learning Grants</a:t>
            </a:r>
            <a:endParaRPr b="1" sz="2555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9253"/>
              <a:buFont typeface="Arial"/>
              <a:buNone/>
            </a:pPr>
            <a:r>
              <a:t/>
            </a:r>
            <a:endParaRPr b="1" sz="201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9253"/>
              <a:buFont typeface="Arial"/>
              <a:buNone/>
            </a:pPr>
            <a:r>
              <a:t/>
            </a:r>
            <a:endParaRPr b="1" sz="201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60125" y="180798"/>
            <a:ext cx="2682326" cy="1341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78450" y="465600"/>
            <a:ext cx="8797500" cy="217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b="1" lang="en" sz="161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Program vs. Presentation</a:t>
            </a:r>
            <a:endParaRPr b="1" sz="161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b="1" lang="en" sz="125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proposed program should not encompass all of an organization’s activities or costs in a given season or year.</a:t>
            </a:r>
            <a:endParaRPr b="1" sz="10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000000"/>
                </a:solidFill>
                <a:latin typeface="Aller Light"/>
                <a:ea typeface="Aller Light"/>
                <a:cs typeface="Aller Light"/>
                <a:sym typeface="Aller Light"/>
              </a:rPr>
              <a:t>   All Creative Learning programs must provide:</a:t>
            </a:r>
            <a:endParaRPr b="1" sz="1200">
              <a:solidFill>
                <a:srgbClr val="000000"/>
              </a:solidFill>
              <a:latin typeface="Aller Light"/>
              <a:ea typeface="Aller Light"/>
              <a:cs typeface="Aller Light"/>
              <a:sym typeface="Aller Ligh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000000"/>
              </a:solidFill>
              <a:latin typeface="Aller Light"/>
              <a:ea typeface="Aller Light"/>
              <a:cs typeface="Aller Light"/>
              <a:sym typeface="Aller Light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ller Light"/>
              <a:buChar char="●"/>
            </a:pPr>
            <a:r>
              <a:rPr lang="en" sz="1400">
                <a:solidFill>
                  <a:srgbClr val="000000"/>
                </a:solidFill>
                <a:latin typeface="Aller Light"/>
                <a:ea typeface="Aller Light"/>
                <a:cs typeface="Aller Light"/>
                <a:sym typeface="Aller Light"/>
              </a:rPr>
              <a:t>Sequential, skills-based study that incorporates one or more art forms</a:t>
            </a:r>
            <a:endParaRPr sz="1400">
              <a:solidFill>
                <a:srgbClr val="000000"/>
              </a:solidFill>
              <a:latin typeface="Aller Light"/>
              <a:ea typeface="Aller Light"/>
              <a:cs typeface="Aller Light"/>
              <a:sym typeface="Aller Light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ller Light"/>
              <a:buChar char="●"/>
            </a:pPr>
            <a:r>
              <a:rPr lang="en" sz="1400">
                <a:solidFill>
                  <a:srgbClr val="000000"/>
                </a:solidFill>
                <a:latin typeface="Aller Light"/>
                <a:ea typeface="Aller Light"/>
                <a:cs typeface="Aller Light"/>
                <a:sym typeface="Aller Light"/>
              </a:rPr>
              <a:t>A minimum of </a:t>
            </a:r>
            <a:r>
              <a:rPr b="1" lang="en" sz="1400">
                <a:solidFill>
                  <a:srgbClr val="000000"/>
                </a:solidFill>
                <a:latin typeface="Aller Light"/>
                <a:ea typeface="Aller Light"/>
                <a:cs typeface="Aller Light"/>
                <a:sym typeface="Aller Light"/>
              </a:rPr>
              <a:t>three (3)</a:t>
            </a:r>
            <a:r>
              <a:rPr lang="en" sz="1400">
                <a:solidFill>
                  <a:srgbClr val="000000"/>
                </a:solidFill>
                <a:latin typeface="Aller Light"/>
                <a:ea typeface="Aller Light"/>
                <a:cs typeface="Aller Light"/>
                <a:sym typeface="Aller Light"/>
              </a:rPr>
              <a:t> sequential, hands-on learning sessions</a:t>
            </a:r>
            <a:endParaRPr sz="1400">
              <a:solidFill>
                <a:srgbClr val="000000"/>
              </a:solidFill>
              <a:latin typeface="Aller Light"/>
              <a:ea typeface="Aller Light"/>
              <a:cs typeface="Aller Light"/>
              <a:sym typeface="Aller Light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ller Light"/>
              <a:buChar char="●"/>
            </a:pPr>
            <a:r>
              <a:rPr lang="en" sz="1400">
                <a:solidFill>
                  <a:srgbClr val="000000"/>
                </a:solidFill>
                <a:latin typeface="Aller Light"/>
                <a:ea typeface="Aller Light"/>
                <a:cs typeface="Aller Light"/>
                <a:sym typeface="Aller Light"/>
              </a:rPr>
              <a:t>In-depth, age and skills appropriate learning opportunities</a:t>
            </a:r>
            <a:endParaRPr sz="1400">
              <a:solidFill>
                <a:srgbClr val="000000"/>
              </a:solidFill>
              <a:latin typeface="Aller Light"/>
              <a:ea typeface="Aller Light"/>
              <a:cs typeface="Aller Light"/>
              <a:sym typeface="Aller Light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ller Light"/>
              <a:buChar char="●"/>
            </a:pPr>
            <a:r>
              <a:rPr lang="en" sz="1400">
                <a:solidFill>
                  <a:srgbClr val="000000"/>
                </a:solidFill>
                <a:latin typeface="Aller Light"/>
                <a:ea typeface="Aller Light"/>
                <a:cs typeface="Aller Light"/>
                <a:sym typeface="Aller Light"/>
              </a:rPr>
              <a:t>Hands-on, participatory creation and/or learning opportunities in one or more art forms that may culminate in exhibitions, productions, or demonstrations</a:t>
            </a:r>
            <a:endParaRPr sz="1400">
              <a:solidFill>
                <a:srgbClr val="000000"/>
              </a:solidFill>
              <a:latin typeface="Aller Light"/>
              <a:ea typeface="Aller Light"/>
              <a:cs typeface="Aller Light"/>
              <a:sym typeface="Aller Light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ller Light"/>
              <a:buChar char="●"/>
            </a:pPr>
            <a:r>
              <a:rPr lang="en" sz="1400">
                <a:solidFill>
                  <a:srgbClr val="000000"/>
                </a:solidFill>
                <a:latin typeface="Aller Light"/>
                <a:ea typeface="Aller Light"/>
                <a:cs typeface="Aller Light"/>
                <a:sym typeface="Aller Light"/>
              </a:rPr>
              <a:t>Stated learning goals, methodologies and outcomes, and a means for student evaluation</a:t>
            </a:r>
            <a:endParaRPr sz="1400">
              <a:solidFill>
                <a:srgbClr val="000000"/>
              </a:solidFill>
              <a:latin typeface="Aller Light"/>
              <a:ea typeface="Aller Light"/>
              <a:cs typeface="Aller Light"/>
              <a:sym typeface="Aller Light"/>
            </a:endParaRPr>
          </a:p>
          <a:p>
            <a:pPr indent="-314325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350"/>
              <a:buFont typeface="Arial"/>
              <a:buChar char="●"/>
            </a:pPr>
            <a:r>
              <a:rPr lang="en" sz="135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Clarity and appropriateness of proposed goals, with specific reference to </a:t>
            </a:r>
            <a:r>
              <a:rPr b="1" lang="en" sz="1350">
                <a:solidFill>
                  <a:srgbClr val="0B539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NYS Learning Anchor Standards for the Arts </a:t>
            </a:r>
            <a:r>
              <a:rPr lang="en" sz="135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and SEL </a:t>
            </a:r>
            <a:r>
              <a:rPr i="1" lang="en" sz="135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or</a:t>
            </a:r>
            <a:r>
              <a:rPr lang="en" sz="135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Cultural Competency (DIE) strategies. (In School Programs ONLY)</a:t>
            </a:r>
            <a:endParaRPr sz="135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115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SEL</a:t>
            </a:r>
            <a:r>
              <a:rPr lang="en" sz="1150">
                <a:solidFill>
                  <a:srgbClr val="2C3345"/>
                </a:solidFill>
                <a:latin typeface="Arial"/>
                <a:ea typeface="Arial"/>
                <a:cs typeface="Arial"/>
                <a:sym typeface="Arial"/>
              </a:rPr>
              <a:t> - self-awareness, social awareness, relationship skills, and responsible decision-making.</a:t>
            </a:r>
            <a:endParaRPr sz="1150">
              <a:solidFill>
                <a:srgbClr val="2C334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CRS (DEI) FRAMEWORK</a:t>
            </a:r>
            <a:r>
              <a:rPr lang="en" sz="1150">
                <a:solidFill>
                  <a:srgbClr val="2C3345"/>
                </a:solidFill>
                <a:latin typeface="Arial"/>
                <a:ea typeface="Arial"/>
                <a:cs typeface="Arial"/>
                <a:sym typeface="Arial"/>
              </a:rPr>
              <a:t> - affirmation of racial, linguistic and cultural identities, elevate historically marginalized voices and empower students as agents of social change. Prioritize diversity, equity and inclusion.</a:t>
            </a:r>
            <a:endParaRPr sz="135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Aller Light"/>
              <a:ea typeface="Aller Light"/>
              <a:cs typeface="Aller Light"/>
              <a:sym typeface="Aller Light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Aller Light"/>
              <a:ea typeface="Aller Light"/>
              <a:cs typeface="Aller Light"/>
              <a:sym typeface="Aller Light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b="1" sz="141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b="1" sz="131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r>
              <a:t/>
            </a:r>
            <a:endParaRPr sz="1665"/>
          </a:p>
        </p:txBody>
      </p:sp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 b="30335" l="28602" r="32822" t="4496"/>
          <a:stretch/>
        </p:blipFill>
        <p:spPr>
          <a:xfrm>
            <a:off x="7797575" y="3948025"/>
            <a:ext cx="1034724" cy="87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6633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ct val="49499"/>
              <a:buNone/>
            </a:pPr>
            <a:r>
              <a:rPr lang="en" sz="20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Anchor </a:t>
            </a:r>
            <a:r>
              <a:rPr lang="en" sz="20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Standards</a:t>
            </a:r>
            <a:r>
              <a:rPr lang="en" sz="20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 for Individual Disciplines</a:t>
            </a:r>
            <a:endParaRPr sz="20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ct val="74250"/>
              <a:buNone/>
            </a:pPr>
            <a:r>
              <a:t/>
            </a:r>
            <a:endParaRPr sz="1333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ct val="74250"/>
              <a:buNone/>
            </a:pPr>
            <a:r>
              <a:t/>
            </a:r>
            <a:endParaRPr sz="1333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 rotWithShape="1">
          <a:blip r:embed="rId3">
            <a:alphaModFix/>
          </a:blip>
          <a:srcRect b="30335" l="28602" r="32822" t="4496"/>
          <a:stretch/>
        </p:blipFill>
        <p:spPr>
          <a:xfrm>
            <a:off x="7484200" y="3897775"/>
            <a:ext cx="1034724" cy="8740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 txBox="1"/>
          <p:nvPr/>
        </p:nvSpPr>
        <p:spPr>
          <a:xfrm>
            <a:off x="311700" y="2011638"/>
            <a:ext cx="4860300" cy="4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700"/>
              </a:spcAft>
              <a:buNone/>
            </a:pPr>
            <a:r>
              <a:rPr lang="en" sz="1828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Visual Arts</a:t>
            </a:r>
            <a:endParaRPr sz="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367300" y="2571750"/>
            <a:ext cx="3879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700"/>
              </a:spcAft>
              <a:buNone/>
            </a:pPr>
            <a:r>
              <a:rPr lang="en" sz="1800" u="sng">
                <a:solidFill>
                  <a:schemeClr val="accent5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Theater</a:t>
            </a:r>
            <a:endParaRPr sz="18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311700" y="1343700"/>
            <a:ext cx="3519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latin typeface="Source Code Pro"/>
                <a:ea typeface="Source Code Pro"/>
                <a:cs typeface="Source Code Pro"/>
                <a:sym typeface="Source Code Pro"/>
                <a:hlinkClick r:id="rId6"/>
              </a:rPr>
              <a:t>Music</a:t>
            </a:r>
            <a:endParaRPr sz="18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367300" y="3282175"/>
            <a:ext cx="55467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Source Code Pro"/>
                <a:ea typeface="Source Code Pro"/>
                <a:cs typeface="Source Code Pro"/>
                <a:sym typeface="Source Code Pro"/>
                <a:hlinkClick r:id="rId7"/>
              </a:rPr>
              <a:t>Students with Disabilities and the Arts Standards: Guiding Principles for Teachers</a:t>
            </a: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accent5"/>
                </a:solidFill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Online Resource Compendium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241400" y="45770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ct val="49499"/>
              <a:buNone/>
            </a:pPr>
            <a:r>
              <a:rPr lang="en" sz="20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Group Activity </a:t>
            </a:r>
            <a:endParaRPr sz="20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ct val="74250"/>
              <a:buNone/>
            </a:pPr>
            <a:r>
              <a:t/>
            </a:r>
            <a:endParaRPr sz="1333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ct val="74250"/>
              <a:buNone/>
            </a:pPr>
            <a:r>
              <a:rPr lang="en" sz="1333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Choose one program.</a:t>
            </a:r>
            <a:endParaRPr sz="1333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Identify</a:t>
            </a:r>
            <a:r>
              <a:rPr lang="en" sz="14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 at least 2 anchor standards that best align with the program you chose. </a:t>
            </a:r>
            <a:endParaRPr sz="14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ct val="49499"/>
              <a:buNone/>
            </a:pPr>
            <a:r>
              <a:t/>
            </a:r>
            <a:endParaRPr sz="20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6"/>
          <p:cNvSpPr txBox="1"/>
          <p:nvPr/>
        </p:nvSpPr>
        <p:spPr>
          <a:xfrm>
            <a:off x="241400" y="1779575"/>
            <a:ext cx="7301700" cy="269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200"/>
              <a:t>Students will learn historical dance/</a:t>
            </a:r>
            <a:r>
              <a:rPr b="1" lang="en" sz="1200"/>
              <a:t>movement</a:t>
            </a:r>
            <a:r>
              <a:rPr b="1" lang="en" sz="1200"/>
              <a:t> and </a:t>
            </a:r>
            <a:r>
              <a:rPr b="1" lang="en" sz="1200"/>
              <a:t>rhythms from Spain, Africa and the Caribbean. They will apply what they have learned to present a performance.</a:t>
            </a:r>
            <a:endParaRPr b="1" sz="12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200"/>
              <a:t>A visual arts exhibition focusing on an art movement of your choice.</a:t>
            </a:r>
            <a:endParaRPr b="1" sz="12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200"/>
              <a:t>A multidisciplinary program that celebrates identity. Students will publish a book and engage in oral storytelling during a cultural celebration.</a:t>
            </a:r>
            <a:endParaRPr b="1" sz="12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Project Template</a:t>
            </a:r>
            <a:endParaRPr sz="10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200"/>
          </a:p>
        </p:txBody>
      </p:sp>
      <p:pic>
        <p:nvPicPr>
          <p:cNvPr id="80" name="Google Shape;80;p16"/>
          <p:cNvPicPr preferRelativeResize="0"/>
          <p:nvPr/>
        </p:nvPicPr>
        <p:blipFill rotWithShape="1">
          <a:blip r:embed="rId4">
            <a:alphaModFix/>
          </a:blip>
          <a:srcRect b="30335" l="28602" r="32822" t="4496"/>
          <a:stretch/>
        </p:blipFill>
        <p:spPr>
          <a:xfrm>
            <a:off x="7604725" y="3887750"/>
            <a:ext cx="1034724" cy="87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555725" y="406750"/>
            <a:ext cx="7617300" cy="459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175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endParaRPr sz="2000">
              <a:solidFill>
                <a:srgbClr val="00175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00"/>
              </a:spcBef>
              <a:spcAft>
                <a:spcPts val="800"/>
              </a:spcAft>
              <a:buNone/>
            </a:pPr>
            <a:r>
              <a:t/>
            </a:r>
            <a:endParaRPr b="1" sz="1500">
              <a:solidFill>
                <a:srgbClr val="0B539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p17"/>
          <p:cNvPicPr preferRelativeResize="0"/>
          <p:nvPr/>
        </p:nvPicPr>
        <p:blipFill rotWithShape="1">
          <a:blip r:embed="rId3">
            <a:alphaModFix/>
          </a:blip>
          <a:srcRect b="30335" l="28602" r="32822" t="4496"/>
          <a:stretch/>
        </p:blipFill>
        <p:spPr>
          <a:xfrm>
            <a:off x="7504275" y="3847550"/>
            <a:ext cx="1034724" cy="8740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7"/>
          <p:cNvSpPr txBox="1"/>
          <p:nvPr/>
        </p:nvSpPr>
        <p:spPr>
          <a:xfrm>
            <a:off x="1113500" y="586200"/>
            <a:ext cx="6590100" cy="35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1700" u="none" cap="none" strike="noStrike">
                <a:solidFill>
                  <a:srgbClr val="351C75"/>
                </a:solidFill>
                <a:latin typeface="Arial"/>
                <a:ea typeface="Arial"/>
                <a:cs typeface="Arial"/>
                <a:sym typeface="Arial"/>
              </a:rPr>
              <a:t>CONTACT US</a:t>
            </a:r>
            <a:endParaRPr b="1" i="0" sz="1700" u="none" cap="none" strike="noStrike">
              <a:solidFill>
                <a:srgbClr val="351C7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94797"/>
              </a:buClr>
              <a:buSzPts val="3600"/>
              <a:buFont typeface="Arial"/>
              <a:buNone/>
            </a:pPr>
            <a:r>
              <a:rPr b="0" i="0" lang="en" sz="1700" u="none" cap="none" strike="noStrike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Emily Dowd - </a:t>
            </a:r>
            <a:r>
              <a:rPr b="0" i="0" lang="en" sz="1700" u="none" cap="none" strike="noStrike">
                <a:solidFill>
                  <a:srgbClr val="494797"/>
                </a:solidFill>
                <a:latin typeface="Arial"/>
                <a:ea typeface="Arial"/>
                <a:cs typeface="Arial"/>
                <a:sym typeface="Arial"/>
              </a:rPr>
              <a:t>Grants for the Arts Coordinator</a:t>
            </a:r>
            <a:endParaRPr b="0" i="0" sz="1700" u="none" cap="none" strike="noStrike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94797"/>
              </a:buClr>
              <a:buSzPts val="3600"/>
              <a:buFont typeface="Arial"/>
              <a:buNone/>
            </a:pPr>
            <a:r>
              <a:rPr b="1" i="0" lang="en" sz="1700" u="none" cap="none" strike="noStrike">
                <a:solidFill>
                  <a:srgbClr val="351C75"/>
                </a:solidFill>
                <a:latin typeface="Arial"/>
                <a:ea typeface="Arial"/>
                <a:cs typeface="Arial"/>
                <a:sym typeface="Arial"/>
              </a:rPr>
              <a:t>edowd@huntingtonarts.org</a:t>
            </a:r>
            <a:endParaRPr b="1" i="0" sz="1700" u="none" cap="none" strike="noStrike">
              <a:solidFill>
                <a:srgbClr val="351C7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94797"/>
              </a:buClr>
              <a:buSzPts val="3600"/>
              <a:buFont typeface="Arial"/>
              <a:buNone/>
            </a:pPr>
            <a:r>
              <a:rPr b="0" i="0" lang="en" sz="1700" u="none" cap="none" strike="noStrike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Patty Eljaiek</a:t>
            </a:r>
            <a:r>
              <a:rPr b="0" i="0" lang="en" sz="1700" u="none" cap="none" strike="noStrike">
                <a:solidFill>
                  <a:srgbClr val="494797"/>
                </a:solidFill>
                <a:latin typeface="Arial"/>
                <a:ea typeface="Arial"/>
                <a:cs typeface="Arial"/>
                <a:sym typeface="Arial"/>
              </a:rPr>
              <a:t> - Grants Assistant</a:t>
            </a:r>
            <a:endParaRPr b="0" i="0" sz="1700" u="none" cap="none" strike="noStrike">
              <a:solidFill>
                <a:srgbClr val="49479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1700" u="none" cap="none" strike="noStrike">
                <a:solidFill>
                  <a:srgbClr val="351C75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peljaiek@huntingtonarts.org</a:t>
            </a:r>
            <a:endParaRPr b="1" i="0" sz="1700" u="none" cap="none" strike="noStrike">
              <a:solidFill>
                <a:srgbClr val="351C7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94797"/>
              </a:buClr>
              <a:buSzPts val="36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rgbClr val="49479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" sz="1700" u="none" cap="none" strike="noStrike">
                <a:solidFill>
                  <a:srgbClr val="351C75"/>
                </a:solidFill>
                <a:latin typeface="Arial"/>
                <a:ea typeface="Arial"/>
                <a:cs typeface="Arial"/>
                <a:sym typeface="Arial"/>
              </a:rPr>
              <a:t>631-271-8423</a:t>
            </a:r>
            <a:r>
              <a:rPr b="0" i="0" lang="en" sz="1700" u="none" cap="none" strike="noStrike">
                <a:solidFill>
                  <a:srgbClr val="351C7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700" u="none" cap="none" strike="noStrike">
              <a:solidFill>
                <a:srgbClr val="351C7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494797"/>
              </a:buClr>
              <a:buSzPts val="3600"/>
              <a:buFont typeface="Arial"/>
              <a:buNone/>
            </a:pPr>
            <a:r>
              <a:rPr b="0" i="0" lang="en" sz="1700" u="none" cap="none" strike="noStrike">
                <a:solidFill>
                  <a:srgbClr val="494797"/>
                </a:solidFill>
                <a:latin typeface="Arial"/>
                <a:ea typeface="Arial"/>
                <a:cs typeface="Arial"/>
                <a:sym typeface="Arial"/>
              </a:rPr>
              <a:t>Emily - ext.118</a:t>
            </a:r>
            <a:endParaRPr b="0" i="0" sz="1700" u="none" cap="none" strike="noStrike">
              <a:solidFill>
                <a:srgbClr val="49479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494797"/>
              </a:buClr>
              <a:buSzPts val="3600"/>
              <a:buFont typeface="Arial"/>
              <a:buNone/>
            </a:pPr>
            <a:r>
              <a:rPr b="0" i="0" lang="en" sz="1700" u="none" cap="none" strike="noStrike">
                <a:solidFill>
                  <a:srgbClr val="494797"/>
                </a:solidFill>
                <a:latin typeface="Arial"/>
                <a:ea typeface="Arial"/>
                <a:cs typeface="Arial"/>
                <a:sym typeface="Arial"/>
              </a:rPr>
              <a:t>Patty - ext. 113 </a:t>
            </a:r>
            <a:endParaRPr b="0" i="0" sz="1700" u="none" cap="none" strike="noStrike">
              <a:solidFill>
                <a:srgbClr val="49479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